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105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8211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2316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642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0528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463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58739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2844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6" userDrawn="1">
          <p15:clr>
            <a:srgbClr val="A4A3A4"/>
          </p15:clr>
        </p15:guide>
        <p15:guide id="3" pos="27072" userDrawn="1">
          <p15:clr>
            <a:srgbClr val="A4A3A4"/>
          </p15:clr>
        </p15:guide>
        <p15:guide id="4" orient="horz" pos="576" userDrawn="1">
          <p15:clr>
            <a:srgbClr val="A4A3A4"/>
          </p15:clr>
        </p15:guide>
        <p15:guide id="5" orient="horz" pos="18528" userDrawn="1">
          <p15:clr>
            <a:srgbClr val="A4A3A4"/>
          </p15:clr>
        </p15:guide>
        <p15:guide id="6" orient="horz" pos="2880" userDrawn="1">
          <p15:clr>
            <a:srgbClr val="A4A3A4"/>
          </p15:clr>
        </p15:guide>
        <p15:guide id="7" pos="9264" userDrawn="1">
          <p15:clr>
            <a:srgbClr val="A4A3A4"/>
          </p15:clr>
        </p15:guide>
        <p15:guide id="8" pos="18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B917"/>
    <a:srgbClr val="D0EB5F"/>
    <a:srgbClr val="6A7F10"/>
    <a:srgbClr val="77933C"/>
    <a:srgbClr val="E4FDC2"/>
    <a:srgbClr val="6DB404"/>
    <a:srgbClr val="B9FF53"/>
    <a:srgbClr val="F4FFE3"/>
    <a:srgbClr val="00759A"/>
    <a:srgbClr val="A1D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5" d="100"/>
          <a:sy n="25" d="100"/>
        </p:scale>
        <p:origin x="174" y="-1506"/>
      </p:cViewPr>
      <p:guideLst>
        <p:guide pos="576"/>
        <p:guide pos="27072"/>
        <p:guide orient="horz" pos="576"/>
        <p:guide orient="horz" pos="18528"/>
        <p:guide orient="horz" pos="2880"/>
        <p:guide pos="9264"/>
        <p:guide pos="184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2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5"/>
            <a:ext cx="37307520" cy="7200899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105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8211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231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77642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4"/>
            <a:ext cx="19392903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0"/>
            <a:ext cx="19392903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4"/>
            <a:ext cx="19400521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1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1" y="1310643"/>
            <a:ext cx="24536400" cy="28094943"/>
          </a:xfr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3" cy="22517103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0"/>
            <a:ext cx="26334720" cy="272034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300"/>
            </a:lvl1pPr>
            <a:lvl2pPr marL="2194105" indent="0">
              <a:buNone/>
              <a:defRPr sz="13400"/>
            </a:lvl2pPr>
            <a:lvl3pPr marL="4388211" indent="0">
              <a:buNone/>
              <a:defRPr sz="11500"/>
            </a:lvl3pPr>
            <a:lvl4pPr marL="6582316" indent="0">
              <a:buNone/>
              <a:defRPr sz="9600"/>
            </a:lvl4pPr>
            <a:lvl5pPr marL="8776423" indent="0">
              <a:buNone/>
              <a:defRPr sz="9600"/>
            </a:lvl5pPr>
            <a:lvl6pPr marL="10970528" indent="0">
              <a:buNone/>
              <a:defRPr sz="9600"/>
            </a:lvl6pPr>
            <a:lvl7pPr marL="13164633" indent="0">
              <a:buNone/>
              <a:defRPr sz="9600"/>
            </a:lvl7pPr>
            <a:lvl8pPr marL="15358739" indent="0">
              <a:buNone/>
              <a:defRPr sz="9600"/>
            </a:lvl8pPr>
            <a:lvl9pPr marL="17552844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0" cy="3863339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0" cy="5486400"/>
          </a:xfrm>
          <a:prstGeom prst="rect">
            <a:avLst/>
          </a:prstGeom>
        </p:spPr>
        <p:txBody>
          <a:bodyPr vert="horz" lIns="438822" tIns="219410" rIns="438822" bIns="21941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80" cy="21724623"/>
          </a:xfrm>
          <a:prstGeom prst="rect">
            <a:avLst/>
          </a:prstGeom>
        </p:spPr>
        <p:txBody>
          <a:bodyPr vert="horz" lIns="438822" tIns="219410" rIns="438822" bIns="21941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6CB9-01E4-44B8-8084-BCC418CF4A2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8211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579" indent="-1645579" algn="l" defTabSz="4388211" rtl="0" eaLnBrk="1" latinLnBrk="0" hangingPunct="1">
        <a:spcBef>
          <a:spcPct val="20000"/>
        </a:spcBef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421" indent="-1371316" algn="l" defTabSz="4388211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5264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370" indent="-1097052" algn="l" defTabSz="4388211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3475" indent="-1097052" algn="l" defTabSz="4388211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7580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168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5791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989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105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211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2316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642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0528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463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8739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2844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19" y="18799006"/>
            <a:ext cx="11993360" cy="8098487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914400" y="923165"/>
            <a:ext cx="25058957" cy="3138099"/>
          </a:xfrm>
          <a:prstGeom prst="roundRect">
            <a:avLst/>
          </a:prstGeom>
          <a:solidFill>
            <a:srgbClr val="6A7F1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02228" y="29596555"/>
            <a:ext cx="41082688" cy="2464595"/>
            <a:chOff x="1502228" y="29596555"/>
            <a:chExt cx="41082688" cy="2464595"/>
          </a:xfrm>
        </p:grpSpPr>
        <p:pic>
          <p:nvPicPr>
            <p:cNvPr id="4" name="Picture 3" descr="psu-mcecs_logo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1" y="29596555"/>
              <a:ext cx="6008915" cy="246459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02228" y="29994690"/>
              <a:ext cx="25668515" cy="1437810"/>
            </a:xfrm>
            <a:prstGeom prst="rect">
              <a:avLst/>
            </a:prstGeom>
            <a:noFill/>
          </p:spPr>
          <p:txBody>
            <a:bodyPr wrap="square" lIns="73841" tIns="36921" rIns="73841" bIns="36921" rtlCol="0">
              <a:spAutoFit/>
            </a:bodyPr>
            <a:lstStyle/>
            <a:p>
              <a:r>
                <a:rPr lang="en-US" dirty="0"/>
                <a:t>Department of Electrical and Computer Engineering</a:t>
              </a:r>
            </a:p>
          </p:txBody>
        </p:sp>
      </p:grpSp>
      <p:pic>
        <p:nvPicPr>
          <p:cNvPr id="27" name="Content Placeholder 26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2451" y="468676"/>
            <a:ext cx="13519976" cy="4506658"/>
          </a:xfrm>
        </p:spPr>
      </p:pic>
      <p:sp>
        <p:nvSpPr>
          <p:cNvPr id="55" name="TextBox 54"/>
          <p:cNvSpPr txBox="1"/>
          <p:nvPr/>
        </p:nvSpPr>
        <p:spPr>
          <a:xfrm>
            <a:off x="16209134" y="1355566"/>
            <a:ext cx="3506812" cy="253699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sz="4000" b="1" dirty="0"/>
              <a:t>Project Team:</a:t>
            </a:r>
          </a:p>
          <a:p>
            <a:r>
              <a:rPr lang="en-US" sz="3200" dirty="0"/>
              <a:t>Will Harrington</a:t>
            </a:r>
          </a:p>
          <a:p>
            <a:r>
              <a:rPr lang="en-US" sz="3200" dirty="0"/>
              <a:t>Jake Heath</a:t>
            </a:r>
          </a:p>
          <a:p>
            <a:r>
              <a:rPr lang="en-US" sz="3200" dirty="0"/>
              <a:t>Michael Mathis</a:t>
            </a:r>
          </a:p>
          <a:p>
            <a:r>
              <a:rPr lang="en-US" sz="3200" dirty="0"/>
              <a:t>Shan Quinney</a:t>
            </a:r>
          </a:p>
          <a:p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9717999" y="16236331"/>
            <a:ext cx="13254428" cy="4158815"/>
            <a:chOff x="29738019" y="6690992"/>
            <a:chExt cx="13221731" cy="4158814"/>
          </a:xfrm>
        </p:grpSpPr>
        <p:sp>
          <p:nvSpPr>
            <p:cNvPr id="58" name="TextBox 57"/>
            <p:cNvSpPr txBox="1"/>
            <p:nvPr/>
          </p:nvSpPr>
          <p:spPr>
            <a:xfrm>
              <a:off x="36443621" y="6690992"/>
              <a:ext cx="6516129" cy="4158814"/>
            </a:xfrm>
            <a:prstGeom prst="rect">
              <a:avLst/>
            </a:prstGeom>
            <a:ln w="63500">
              <a:solidFill>
                <a:schemeClr val="tx1"/>
              </a:solidFill>
            </a:ln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4400" dirty="0"/>
                <a:t>Picture of us doing </a:t>
              </a:r>
            </a:p>
            <a:p>
              <a:pPr algn="ctr"/>
              <a:r>
                <a:rPr lang="en-US" sz="4400" dirty="0"/>
                <a:t>the 10km test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738019" y="6690992"/>
              <a:ext cx="6438320" cy="4158814"/>
            </a:xfrm>
            <a:prstGeom prst="rect">
              <a:avLst/>
            </a:prstGeom>
            <a:ln w="63500">
              <a:solidFill>
                <a:schemeClr val="tx1"/>
              </a:solidFill>
            </a:ln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4400" dirty="0"/>
                <a:t>Spectrum analyzer </a:t>
              </a:r>
            </a:p>
            <a:p>
              <a:pPr algn="ctr"/>
              <a:r>
                <a:rPr lang="en-US" sz="4400" dirty="0"/>
                <a:t>screenshot</a:t>
              </a:r>
            </a:p>
          </p:txBody>
        </p:sp>
      </p:grpSp>
      <p:sp>
        <p:nvSpPr>
          <p:cNvPr id="28" name="Content Placeholder 28"/>
          <p:cNvSpPr txBox="1">
            <a:spLocks/>
          </p:cNvSpPr>
          <p:nvPr/>
        </p:nvSpPr>
        <p:spPr>
          <a:xfrm>
            <a:off x="19469484" y="1228333"/>
            <a:ext cx="7368379" cy="2527760"/>
          </a:xfrm>
          <a:prstGeom prst="rect">
            <a:avLst/>
          </a:prstGeom>
          <a:noFill/>
          <a:ln>
            <a:noFill/>
          </a:ln>
        </p:spPr>
        <p:txBody>
          <a:bodyPr vert="horz" lIns="438822" tIns="219410" rIns="438822" bIns="219410" rtlCol="0">
            <a:noAutofit/>
          </a:bodyPr>
          <a:lstStyle>
            <a:lvl1pPr marL="1645579" indent="-1645579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5421" indent="-1371316" algn="l" defTabSz="438821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5264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79370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3475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7580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1686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5791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49896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/>
              <a:t>Special Thanks to: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Andrew Greenberg      Theo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Glenn                             Dr. </a:t>
            </a:r>
            <a:r>
              <a:rPr lang="en-US" sz="2800" dirty="0" err="1"/>
              <a:t>Teuscher</a:t>
            </a:r>
            <a:endParaRPr lang="en-US" sz="2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PSAS                               The LID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142" y="7865923"/>
            <a:ext cx="3278696" cy="590084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5893360" y="9636407"/>
            <a:ext cx="12224266" cy="6549544"/>
            <a:chOff x="15303255" y="12142237"/>
            <a:chExt cx="13284690" cy="711770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" t="11626"/>
            <a:stretch/>
          </p:blipFill>
          <p:spPr>
            <a:xfrm>
              <a:off x="15303255" y="12142237"/>
              <a:ext cx="6524670" cy="657877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927" y="12142239"/>
              <a:ext cx="6502018" cy="657877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7276853" y="18798273"/>
              <a:ext cx="9329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The final board layouts for the LGR (left) and the SysCon (right)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81453" y="21908355"/>
            <a:ext cx="6613413" cy="6419849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8255" y="21816716"/>
            <a:ext cx="6531171" cy="6608271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31547893" y="28662455"/>
            <a:ext cx="932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Pictures of the finished boards LGR (left) and SysCon (right)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1350072" y="20611336"/>
            <a:ext cx="99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Graph showing SOMETHING HARDWARY (left)</a:t>
            </a:r>
          </a:p>
          <a:p>
            <a:pPr algn="ctr"/>
            <a:r>
              <a:rPr lang="en-US" sz="2400" dirty="0"/>
              <a:t>Picture of MEMBERS OF TEAM performing a 10km communications test (right)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088142" y="14104203"/>
            <a:ext cx="3278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Jake Heath working on an LGR module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14400" y="4572000"/>
            <a:ext cx="13258800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Introduction</a:t>
            </a:r>
            <a:endParaRPr lang="en-US" sz="8000" dirty="0"/>
          </a:p>
        </p:txBody>
      </p:sp>
      <p:sp>
        <p:nvSpPr>
          <p:cNvPr id="56" name="Rounded Rectangle 55"/>
          <p:cNvSpPr/>
          <p:nvPr/>
        </p:nvSpPr>
        <p:spPr>
          <a:xfrm>
            <a:off x="914400" y="16459470"/>
            <a:ext cx="27673545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Design</a:t>
            </a:r>
            <a:endParaRPr lang="en-US" sz="8000" dirty="0"/>
          </a:p>
        </p:txBody>
      </p:sp>
      <p:sp>
        <p:nvSpPr>
          <p:cNvPr id="57" name="Rounded Rectangle 56"/>
          <p:cNvSpPr/>
          <p:nvPr/>
        </p:nvSpPr>
        <p:spPr>
          <a:xfrm>
            <a:off x="15329145" y="4557525"/>
            <a:ext cx="13258800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Development</a:t>
            </a:r>
            <a:endParaRPr lang="en-US" sz="8000" dirty="0"/>
          </a:p>
        </p:txBody>
      </p:sp>
      <p:sp>
        <p:nvSpPr>
          <p:cNvPr id="59" name="Rounded Rectangle 58"/>
          <p:cNvSpPr/>
          <p:nvPr/>
        </p:nvSpPr>
        <p:spPr>
          <a:xfrm>
            <a:off x="29678235" y="4557525"/>
            <a:ext cx="13258800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Results</a:t>
            </a:r>
            <a:endParaRPr lang="en-US" sz="8000" dirty="0"/>
          </a:p>
        </p:txBody>
      </p:sp>
      <p:sp>
        <p:nvSpPr>
          <p:cNvPr id="6" name="TextBox 5"/>
          <p:cNvSpPr txBox="1"/>
          <p:nvPr/>
        </p:nvSpPr>
        <p:spPr>
          <a:xfrm>
            <a:off x="1790920" y="1091830"/>
            <a:ext cx="150138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CubeSat Command Control </a:t>
            </a:r>
          </a:p>
          <a:p>
            <a:r>
              <a:rPr lang="en-US" sz="8800" dirty="0">
                <a:solidFill>
                  <a:schemeClr val="bg1"/>
                </a:solidFill>
              </a:rPr>
              <a:t>and Communications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4665" y="13694210"/>
            <a:ext cx="12258270" cy="22514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>
              <a:spcBef>
                <a:spcPts val="1500"/>
              </a:spcBef>
            </a:pPr>
            <a:r>
              <a:rPr lang="en-US" sz="3600" dirty="0"/>
              <a:t>PSAS is going to launch a small CubeSat satellite and they need a way to communicate with it. We were asked to make a system that can communicate and relay commands to and from a 400km orbit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410" y="18802077"/>
            <a:ext cx="12258270" cy="822888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19" y="6910418"/>
            <a:ext cx="11246656" cy="627417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43316" y="27478983"/>
            <a:ext cx="12258270" cy="19342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3600" dirty="0"/>
              <a:t>Block diagram of the Sputnik project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829410" y="27432000"/>
            <a:ext cx="12258270" cy="19342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3600" dirty="0"/>
              <a:t>Block diagram of </a:t>
            </a:r>
            <a:r>
              <a:rPr lang="en-US" sz="3600" dirty="0" smtClean="0"/>
              <a:t>the </a:t>
            </a:r>
            <a:r>
              <a:rPr lang="en-US" sz="3600" dirty="0" err="1" smtClean="0"/>
              <a:t>Oresat</a:t>
            </a:r>
            <a:r>
              <a:rPr lang="en-US" sz="3600" dirty="0" smtClean="0"/>
              <a:t> project</a:t>
            </a:r>
            <a:endParaRPr lang="en-US" sz="3600" dirty="0"/>
          </a:p>
        </p:txBody>
      </p:sp>
      <p:sp>
        <p:nvSpPr>
          <p:cNvPr id="61" name="TextBox 60"/>
          <p:cNvSpPr txBox="1"/>
          <p:nvPr/>
        </p:nvSpPr>
        <p:spPr>
          <a:xfrm>
            <a:off x="15859356" y="6883186"/>
            <a:ext cx="12258270" cy="22569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>
              <a:spcBef>
                <a:spcPts val="1500"/>
              </a:spcBef>
            </a:pPr>
            <a:r>
              <a:rPr lang="en-US" sz="3600" dirty="0" smtClean="0"/>
              <a:t>We split the project into two parts. A low-gain radio</a:t>
            </a:r>
            <a:r>
              <a:rPr lang="en-US" sz="3600" dirty="0" smtClean="0"/>
              <a:t> that receives and relays commands and a system controller that executes commands and acts as </a:t>
            </a:r>
            <a:r>
              <a:rPr lang="en-US" sz="3600" smtClean="0"/>
              <a:t>a guardian over </a:t>
            </a:r>
            <a:r>
              <a:rPr lang="en-US" sz="3600" dirty="0" smtClean="0"/>
              <a:t>the system. </a:t>
            </a:r>
            <a:endParaRPr lang="en-US" sz="3600" dirty="0"/>
          </a:p>
        </p:txBody>
      </p:sp>
      <p:sp>
        <p:nvSpPr>
          <p:cNvPr id="62" name="TextBox 61"/>
          <p:cNvSpPr txBox="1"/>
          <p:nvPr/>
        </p:nvSpPr>
        <p:spPr>
          <a:xfrm>
            <a:off x="29968949" y="6957746"/>
            <a:ext cx="8207251" cy="87322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3600" dirty="0"/>
              <a:t>Block diagram of the Sputnik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57800" y="19354800"/>
            <a:ext cx="7315200" cy="7391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12573000" y="19354800"/>
            <a:ext cx="7142946" cy="22931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12573000" y="23990559"/>
            <a:ext cx="7142946" cy="27395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197</Words>
  <Application>Microsoft Office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Portland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amyj</dc:creator>
  <cp:lastModifiedBy>michael</cp:lastModifiedBy>
  <cp:revision>97</cp:revision>
  <dcterms:created xsi:type="dcterms:W3CDTF">2008-12-19T19:08:39Z</dcterms:created>
  <dcterms:modified xsi:type="dcterms:W3CDTF">2016-05-24T15:06:33Z</dcterms:modified>
</cp:coreProperties>
</file>